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41C"/>
    <a:srgbClr val="FFFFFF"/>
    <a:srgbClr val="244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7" autoAdjust="0"/>
    <p:restoredTop sz="96340" autoAdjust="0"/>
  </p:normalViewPr>
  <p:slideViewPr>
    <p:cSldViewPr snapToGrid="0">
      <p:cViewPr>
        <p:scale>
          <a:sx n="17" d="100"/>
          <a:sy n="17" d="100"/>
        </p:scale>
        <p:origin x="2304" y="294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4400" b="1" dirty="0">
                <a:solidFill>
                  <a:schemeClr val="bg1"/>
                </a:solidFill>
              </a:rPr>
              <a:t>Exemple Graphique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2.1814306977250193E-2"/>
          <c:y val="1.7825620356174667E-2"/>
          <c:w val="0.97818566921702033"/>
          <c:h val="0.90636550445351949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6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3-45A7-B3D2-EBA15704E1C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33-45A7-B3D2-EBA15704E1C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ln w="28575" cap="rnd">
              <a:solidFill>
                <a:schemeClr val="accent6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33-45A7-B3D2-EBA15704E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4677648"/>
        <c:axId val="1270961744"/>
      </c:lineChart>
      <c:catAx>
        <c:axId val="130467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70961744"/>
        <c:crosses val="autoZero"/>
        <c:auto val="1"/>
        <c:lblAlgn val="ctr"/>
        <c:lblOffset val="100"/>
        <c:noMultiLvlLbl val="0"/>
      </c:catAx>
      <c:valAx>
        <c:axId val="127096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0467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59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88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47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11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46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73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30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5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03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279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020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B6F19-0B31-464C-91DC-C6DB3C3DAFE0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6BE53-8A67-45F2-B832-10EC764AC1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09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ADAD5-886D-7286-3845-3BC0ADF50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109" y="1458063"/>
            <a:ext cx="27784992" cy="430753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fr-FR" sz="10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Titre</a:t>
            </a:r>
            <a:br>
              <a:rPr lang="fr-FR" sz="10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</a:br>
            <a:br>
              <a:rPr lang="fr-FR" sz="2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</a:br>
            <a:r>
              <a:rPr lang="fr-FR" sz="4500" u="sng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Auteur</a:t>
            </a:r>
            <a:r>
              <a:rPr lang="fr-FR" sz="4500" u="sng" baseline="300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(1)</a:t>
            </a:r>
            <a:r>
              <a:rPr lang="fr-FR" sz="45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, Auteur</a:t>
            </a:r>
            <a:r>
              <a:rPr lang="fr-FR" sz="4500" baseline="300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(2)</a:t>
            </a:r>
            <a:r>
              <a:rPr lang="fr-FR" sz="45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, …</a:t>
            </a:r>
            <a:br>
              <a:rPr lang="fr-FR" sz="45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</a:br>
            <a:r>
              <a:rPr lang="fr-FR" sz="45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(1) Affiliation 1</a:t>
            </a:r>
            <a:br>
              <a:rPr lang="fr-FR" sz="45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</a:br>
            <a:r>
              <a:rPr lang="fr-FR" sz="4500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(2) Affiliation 2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E3A6AF18-DF49-4DDB-8AE7-732F310F62B1}"/>
              </a:ext>
            </a:extLst>
          </p:cNvPr>
          <p:cNvSpPr txBox="1">
            <a:spLocks/>
          </p:cNvSpPr>
          <p:nvPr/>
        </p:nvSpPr>
        <p:spPr>
          <a:xfrm>
            <a:off x="2067517" y="36963525"/>
            <a:ext cx="12588583" cy="5340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spcAft>
                <a:spcPts val="600"/>
              </a:spcAft>
            </a:pPr>
            <a:r>
              <a:rPr lang="fr-FR" sz="5000" b="1" dirty="0" err="1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References</a:t>
            </a:r>
            <a:endParaRPr lang="fr-FR" sz="5000" b="1" dirty="0">
              <a:solidFill>
                <a:srgbClr val="25341C"/>
              </a:solidFill>
              <a:latin typeface="Plus Jakarta Sans" pitchFamily="2" charset="0"/>
              <a:cs typeface="Plus Jakarta Sans" pitchFamily="2" charset="0"/>
            </a:endParaRPr>
          </a:p>
          <a:p>
            <a:pPr algn="just" defTabSz="812800">
              <a:spcBef>
                <a:spcPts val="600"/>
              </a:spcBef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[1]	</a:t>
            </a:r>
            <a:r>
              <a:rPr lang="en-US" sz="4000" dirty="0">
                <a:latin typeface="Plus Jakarta Sans" pitchFamily="2" charset="0"/>
                <a:cs typeface="Plus Jakarta Sans" pitchFamily="2" charset="0"/>
              </a:rPr>
              <a:t>Author A. et al., Title, Journal Name, Volume (Year) 	Page-Page.</a:t>
            </a:r>
          </a:p>
          <a:p>
            <a:pPr algn="just" defTabSz="812800">
              <a:spcBef>
                <a:spcPts val="600"/>
              </a:spcBef>
            </a:pPr>
            <a:r>
              <a:rPr lang="en-US" sz="4000" dirty="0">
                <a:latin typeface="Plus Jakarta Sans" pitchFamily="2" charset="0"/>
                <a:cs typeface="Plus Jakarta Sans" pitchFamily="2" charset="0"/>
              </a:rPr>
              <a:t>[2] 	Author A. et al., Title of the book, Publisher, City (Year).</a:t>
            </a:r>
          </a:p>
          <a:p>
            <a:pPr algn="just" defTabSz="812800">
              <a:spcBef>
                <a:spcPts val="600"/>
              </a:spcBef>
            </a:pPr>
            <a:r>
              <a:rPr lang="en-US" sz="4000" dirty="0">
                <a:latin typeface="Plus Jakarta Sans" pitchFamily="2" charset="0"/>
                <a:cs typeface="Plus Jakarta Sans" pitchFamily="2" charset="0"/>
              </a:rPr>
              <a:t>[3]	Author A. et al., Title of the contribution, Conference 	Name, Location (Year)</a:t>
            </a:r>
          </a:p>
          <a:p>
            <a:pPr algn="just" defTabSz="812800">
              <a:spcBef>
                <a:spcPts val="600"/>
              </a:spcBef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…</a:t>
            </a:r>
          </a:p>
          <a:p>
            <a:pPr algn="just"/>
            <a:endParaRPr lang="fr-FR" sz="4800" dirty="0">
              <a:latin typeface="Plus Jakarta Sans" pitchFamily="2" charset="0"/>
              <a:cs typeface="Plus Jakarta Sans" pitchFamily="2" charset="0"/>
            </a:endParaRPr>
          </a:p>
          <a:p>
            <a:pPr algn="just"/>
            <a:endParaRPr lang="fr-FR" sz="4800" dirty="0"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A84CC0A-D271-4E34-A248-740375BA6AED}"/>
              </a:ext>
            </a:extLst>
          </p:cNvPr>
          <p:cNvSpPr/>
          <p:nvPr/>
        </p:nvSpPr>
        <p:spPr>
          <a:xfrm>
            <a:off x="23236725" y="1655074"/>
            <a:ext cx="2438400" cy="2145899"/>
          </a:xfrm>
          <a:prstGeom prst="roundRect">
            <a:avLst>
              <a:gd name="adj" fmla="val 8048"/>
            </a:avLst>
          </a:prstGeom>
          <a:solidFill>
            <a:srgbClr val="253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0" dirty="0" err="1"/>
              <a:t>Your</a:t>
            </a:r>
            <a:r>
              <a:rPr lang="fr-FR" sz="5000" dirty="0"/>
              <a:t> logo1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89D22FB-A638-4F63-B963-025663D05A25}"/>
              </a:ext>
            </a:extLst>
          </p:cNvPr>
          <p:cNvSpPr/>
          <p:nvPr/>
        </p:nvSpPr>
        <p:spPr>
          <a:xfrm>
            <a:off x="26591701" y="1731807"/>
            <a:ext cx="2438400" cy="2145899"/>
          </a:xfrm>
          <a:prstGeom prst="roundRect">
            <a:avLst>
              <a:gd name="adj" fmla="val 8048"/>
            </a:avLst>
          </a:prstGeom>
          <a:solidFill>
            <a:srgbClr val="253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000" dirty="0" err="1"/>
              <a:t>Your</a:t>
            </a:r>
            <a:r>
              <a:rPr lang="fr-FR" sz="5000" dirty="0"/>
              <a:t> logo2</a:t>
            </a: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06AAB213-7BDE-4700-B069-7CAEB1B8B5FA}"/>
              </a:ext>
            </a:extLst>
          </p:cNvPr>
          <p:cNvSpPr txBox="1">
            <a:spLocks/>
          </p:cNvSpPr>
          <p:nvPr/>
        </p:nvSpPr>
        <p:spPr>
          <a:xfrm>
            <a:off x="16279244" y="36963525"/>
            <a:ext cx="12751490" cy="4500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spcAft>
                <a:spcPts val="600"/>
              </a:spcAft>
            </a:pPr>
            <a:r>
              <a:rPr lang="fr-FR" sz="5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Remerciements</a:t>
            </a:r>
          </a:p>
          <a:p>
            <a:pPr algn="just" defTabSz="457200">
              <a:spcBef>
                <a:spcPts val="600"/>
              </a:spcBef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Lorem ipsum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amet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consectetur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adipiscing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elit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sed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do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eiusmod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tempor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incididunt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magna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aliqua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ad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minim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veniam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nostrud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exercitation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ullamco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nisi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aliquip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ex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commodo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consequat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</a:t>
            </a:r>
            <a:endParaRPr lang="fr-FR" sz="4800" dirty="0"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9A7DCEED-D605-4D84-A4CD-8B63C19EDB16}"/>
              </a:ext>
            </a:extLst>
          </p:cNvPr>
          <p:cNvSpPr/>
          <p:nvPr/>
        </p:nvSpPr>
        <p:spPr>
          <a:xfrm>
            <a:off x="33318" y="41742998"/>
            <a:ext cx="30241895" cy="1060765"/>
          </a:xfrm>
          <a:prstGeom prst="roundRect">
            <a:avLst>
              <a:gd name="adj" fmla="val 0"/>
            </a:avLst>
          </a:prstGeom>
          <a:solidFill>
            <a:srgbClr val="2534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7000" b="1" dirty="0">
              <a:solidFill>
                <a:srgbClr val="FFFFFF"/>
              </a:solidFill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DFEB3E47-AA0A-4C66-B328-35CC7CE17FFD}"/>
              </a:ext>
            </a:extLst>
          </p:cNvPr>
          <p:cNvSpPr txBox="1">
            <a:spLocks/>
          </p:cNvSpPr>
          <p:nvPr/>
        </p:nvSpPr>
        <p:spPr>
          <a:xfrm>
            <a:off x="6379956" y="41982773"/>
            <a:ext cx="17548618" cy="642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4000" b="1" dirty="0">
                <a:solidFill>
                  <a:schemeClr val="bg1"/>
                </a:solidFill>
              </a:rPr>
              <a:t>Colloque annuel du Groupe Français de Rhéologie – GFR2026, Nancy, France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B88184-AB5D-55B2-E08E-F2C53DE982D3}"/>
              </a:ext>
            </a:extLst>
          </p:cNvPr>
          <p:cNvSpPr/>
          <p:nvPr/>
        </p:nvSpPr>
        <p:spPr>
          <a:xfrm>
            <a:off x="38881905" y="21853920"/>
            <a:ext cx="12191999" cy="6987640"/>
          </a:xfrm>
          <a:prstGeom prst="rect">
            <a:avLst/>
          </a:prstGeom>
          <a:solidFill>
            <a:srgbClr val="8EA77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B4197A-FE0C-0C8D-77CB-CA4A28BF4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3" y="1391244"/>
            <a:ext cx="6554234" cy="291834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C46C0932-B65C-A151-AEEC-61E38AB7D042}"/>
              </a:ext>
            </a:extLst>
          </p:cNvPr>
          <p:cNvSpPr/>
          <p:nvPr/>
        </p:nvSpPr>
        <p:spPr>
          <a:xfrm>
            <a:off x="16187497" y="21234038"/>
            <a:ext cx="12588582" cy="7445933"/>
          </a:xfrm>
          <a:prstGeom prst="rect">
            <a:avLst/>
          </a:prstGeom>
          <a:solidFill>
            <a:srgbClr val="25341C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Sous-titre 2">
            <a:extLst>
              <a:ext uri="{FF2B5EF4-FFF2-40B4-BE49-F238E27FC236}">
                <a16:creationId xmlns:a16="http://schemas.microsoft.com/office/drawing/2014/main" id="{670801FE-9730-AFF8-15AD-A4FE9D3932F5}"/>
              </a:ext>
            </a:extLst>
          </p:cNvPr>
          <p:cNvSpPr txBox="1">
            <a:spLocks/>
          </p:cNvSpPr>
          <p:nvPr/>
        </p:nvSpPr>
        <p:spPr>
          <a:xfrm>
            <a:off x="1986063" y="12926170"/>
            <a:ext cx="12751489" cy="21731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spcAft>
                <a:spcPts val="600"/>
              </a:spcAft>
            </a:pPr>
            <a:r>
              <a:rPr lang="fr-FR" sz="5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Objectifs</a:t>
            </a:r>
          </a:p>
          <a:p>
            <a:pPr algn="just" defTabSz="812800">
              <a:spcBef>
                <a:spcPts val="600"/>
              </a:spcBef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Lorem ipsum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amet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consectetur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adipiscing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elit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sed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do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eiusmod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tempor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incididunt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magna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aliqua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ad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minim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veniam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nostrud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exercitation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ullamco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nisi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aliquip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ex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commodo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consequat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Duis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irure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in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reprehenderit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in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velit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esse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cillum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eu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fugiat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nulla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pariatur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Excepteur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occaecat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cupidatat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non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proident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in culpa qui officia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deserunt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mollit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id est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</a:t>
            </a:r>
          </a:p>
          <a:p>
            <a:pPr algn="just" defTabSz="812800">
              <a:spcBef>
                <a:spcPts val="600"/>
              </a:spcBef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At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vero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eos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accusamus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iusto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odio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dignissimos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ducimus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blanditiis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praesentium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deleniti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atque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corrupti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quos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quas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molestias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excepturi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occaecati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cupiditate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non provident,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similique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in culpa qui officia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deserunt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mollitia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animi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id est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fuga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harum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quidem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rerum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facilis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est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expedita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distinctio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Nam libero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tempore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cum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soluta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nobis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est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eligendi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optio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cumque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nihil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impedit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quo minus id quod maxime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placeat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facere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possimus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omnis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assumenda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est,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omnis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repellendus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Temporibus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quibusdam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officiis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debitis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rerum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necessitatibus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saepe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eveniet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repudiandae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molestiae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non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recusandae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6A5C46E3-F9DF-8EE0-4B69-0890CAFEF921}"/>
              </a:ext>
            </a:extLst>
          </p:cNvPr>
          <p:cNvSpPr txBox="1">
            <a:spLocks/>
          </p:cNvSpPr>
          <p:nvPr/>
        </p:nvSpPr>
        <p:spPr>
          <a:xfrm>
            <a:off x="16024590" y="13382243"/>
            <a:ext cx="12751489" cy="74459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spcAft>
                <a:spcPts val="600"/>
              </a:spcAft>
            </a:pPr>
            <a:r>
              <a:rPr lang="fr-FR" sz="5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Résultats</a:t>
            </a:r>
          </a:p>
          <a:p>
            <a:pPr algn="just" defTabSz="812800">
              <a:spcBef>
                <a:spcPts val="600"/>
              </a:spcBef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Sed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perspiciatis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unde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omnis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iste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natus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error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accusantium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doloremque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laudantium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totam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rem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aperiam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eaque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ipsa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quae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ab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illo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inventore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veritatis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quasi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architecto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beatae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vitae dicta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explicabo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Nemo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ipsam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aspernatur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odit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fugit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sed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consequuntur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magni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eos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ratione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sequi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nesciunt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Neque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porro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quisquam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est, qui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ipsum quia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amet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consectetur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adipisci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velit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sed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quia non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numquam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eius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modi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tempora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incidunt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magnam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aliquam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quaerat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</a:t>
            </a:r>
          </a:p>
        </p:txBody>
      </p:sp>
      <p:graphicFrame>
        <p:nvGraphicFramePr>
          <p:cNvPr id="45" name="Graphique 44">
            <a:extLst>
              <a:ext uri="{FF2B5EF4-FFF2-40B4-BE49-F238E27FC236}">
                <a16:creationId xmlns:a16="http://schemas.microsoft.com/office/drawing/2014/main" id="{C48BDD26-3A51-AF0A-6C38-8009CA87B6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077196"/>
              </p:ext>
            </p:extLst>
          </p:nvPr>
        </p:nvGraphicFramePr>
        <p:xfrm>
          <a:off x="16679295" y="21414618"/>
          <a:ext cx="11508273" cy="698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Sous-titre 2">
            <a:extLst>
              <a:ext uri="{FF2B5EF4-FFF2-40B4-BE49-F238E27FC236}">
                <a16:creationId xmlns:a16="http://schemas.microsoft.com/office/drawing/2014/main" id="{7BB6DA68-3106-49B2-CDBA-E0B239E456A7}"/>
              </a:ext>
            </a:extLst>
          </p:cNvPr>
          <p:cNvSpPr txBox="1">
            <a:spLocks/>
          </p:cNvSpPr>
          <p:nvPr/>
        </p:nvSpPr>
        <p:spPr>
          <a:xfrm>
            <a:off x="2148971" y="6364044"/>
            <a:ext cx="26627108" cy="6322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>
              <a:spcAft>
                <a:spcPts val="600"/>
              </a:spcAft>
            </a:pPr>
            <a:r>
              <a:rPr lang="fr-FR" sz="5000" b="1" dirty="0">
                <a:solidFill>
                  <a:srgbClr val="25341C"/>
                </a:solidFill>
                <a:latin typeface="Plus Jakarta Sans" pitchFamily="2" charset="0"/>
                <a:cs typeface="Plus Jakarta Sans" pitchFamily="2" charset="0"/>
              </a:rPr>
              <a:t>Contexte</a:t>
            </a:r>
          </a:p>
          <a:p>
            <a:pPr algn="just"/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Ce modèle est destiné à la préparation des posters </a:t>
            </a:r>
            <a:r>
              <a:rPr lang="fr-FR" sz="4000" b="1" dirty="0">
                <a:latin typeface="Plus Jakarta Sans" pitchFamily="2" charset="0"/>
                <a:cs typeface="Plus Jakarta Sans" pitchFamily="2" charset="0"/>
              </a:rPr>
              <a:t>GFR2026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Les auteurs peuvent modifier les dimensions des zones de texte et des figures afin de les adapter à leur contenu. Toutefois, la conception générale, la mise en page et les tailles de police du modèle doivent être conservées afin de garantir une cohérence visuelle entre l’ensemble des posters.</a:t>
            </a:r>
          </a:p>
          <a:p>
            <a:pPr algn="just"/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Tous les textes et éléments graphiques doivent être lisibles à une distance d’au moins </a:t>
            </a:r>
            <a:r>
              <a:rPr lang="fr-FR" sz="4000" b="1" dirty="0">
                <a:latin typeface="Plus Jakarta Sans" pitchFamily="2" charset="0"/>
                <a:cs typeface="Plus Jakarta Sans" pitchFamily="2" charset="0"/>
              </a:rPr>
              <a:t>1 à 1,5 mètre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. Utilisez des images en haute résolution et privilégiez un texte concis afin de communiquer efficacement vos résultats.</a:t>
            </a:r>
          </a:p>
          <a:p>
            <a:pPr algn="just"/>
            <a:r>
              <a:rPr lang="fr-FR" sz="4000" i="1" dirty="0">
                <a:latin typeface="Plus Jakarta Sans" pitchFamily="2" charset="0"/>
                <a:cs typeface="Plus Jakarta Sans" pitchFamily="2" charset="0"/>
              </a:rPr>
              <a:t>Nous avons hâte de découvrir votre contribution à GFR2026 !</a:t>
            </a:r>
            <a:endParaRPr lang="fr-FR" sz="4000" dirty="0">
              <a:latin typeface="Plus Jakarta Sans" pitchFamily="2" charset="0"/>
              <a:cs typeface="Plus Jakarta Sans" pitchFamily="2" charset="0"/>
            </a:endParaRPr>
          </a:p>
          <a:p>
            <a:pPr algn="just"/>
            <a:endParaRPr lang="fr-FR" sz="4800" dirty="0">
              <a:latin typeface="Plus Jakarta Sans" pitchFamily="2" charset="0"/>
              <a:cs typeface="Plus Jakarta Sans" pitchFamily="2" charset="0"/>
            </a:endParaRPr>
          </a:p>
          <a:p>
            <a:pPr algn="just"/>
            <a:endParaRPr lang="fr-FR" sz="4800" dirty="0"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73FEE99B-AAF1-44BC-3BD5-BF61B0236800}"/>
              </a:ext>
            </a:extLst>
          </p:cNvPr>
          <p:cNvSpPr txBox="1">
            <a:spLocks/>
          </p:cNvSpPr>
          <p:nvPr/>
        </p:nvSpPr>
        <p:spPr>
          <a:xfrm>
            <a:off x="16279244" y="30042727"/>
            <a:ext cx="12751489" cy="3905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457200">
              <a:spcAft>
                <a:spcPts val="600"/>
              </a:spcAft>
            </a:pP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enim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ad minima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veniam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nostrum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exercitationem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ullam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corporis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suscipit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laboriosam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nisi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ut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aliquid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ex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commodi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consequatur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?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Quis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autem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vel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iure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reprehenderit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 in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voluptate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velit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esse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quam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nihil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molestiae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consequatur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,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vel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illum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qui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dolorem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eum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fugiat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quo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voluptas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nulla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fr-FR" sz="4000" dirty="0" err="1">
                <a:latin typeface="Plus Jakarta Sans" pitchFamily="2" charset="0"/>
                <a:cs typeface="Plus Jakarta Sans" pitchFamily="2" charset="0"/>
              </a:rPr>
              <a:t>pariatur</a:t>
            </a:r>
            <a:r>
              <a:rPr lang="fr-FR" sz="4000" dirty="0">
                <a:latin typeface="Plus Jakarta Sans" pitchFamily="2" charset="0"/>
                <a:cs typeface="Plus Jakarta Sans" pitchFamily="2" charset="0"/>
              </a:rPr>
              <a:t>?</a:t>
            </a:r>
          </a:p>
          <a:p>
            <a:pPr algn="just"/>
            <a:endParaRPr lang="fr-FR" sz="4000" dirty="0">
              <a:latin typeface="Plus Jakarta Sans" pitchFamily="2" charset="0"/>
              <a:cs typeface="Plus Jakarta Sans" pitchFamily="2" charset="0"/>
            </a:endParaRP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38A9F4FA-0B5D-0B7C-05C8-A004BC9D7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063" y="27621117"/>
            <a:ext cx="12751489" cy="85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188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1557</TotalTime>
  <Words>596</Words>
  <Application>Microsoft Office PowerPoint</Application>
  <PresentationFormat>Personnalisé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Plus Jakarta Sans</vt:lpstr>
      <vt:lpstr>Thème Office</vt:lpstr>
      <vt:lpstr>Titre  Auteur(1), Auteur(2), … (1) Affiliation 1 (2) Affiliation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Title Author(1), Author(2), … (1) Affiliation 1 (2) Affiliation 2 …</dc:title>
  <dc:creator>Candice Rollet</dc:creator>
  <cp:lastModifiedBy>Candice Rollet</cp:lastModifiedBy>
  <cp:revision>21</cp:revision>
  <dcterms:created xsi:type="dcterms:W3CDTF">2026-02-13T07:50:20Z</dcterms:created>
  <dcterms:modified xsi:type="dcterms:W3CDTF">2026-08-27T07:55:05Z</dcterms:modified>
</cp:coreProperties>
</file>